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689" r:id="rId2"/>
    <p:sldMasterId id="2147483673" r:id="rId3"/>
    <p:sldMasterId id="2147483864" r:id="rId4"/>
    <p:sldMasterId id="2147483725" r:id="rId5"/>
    <p:sldMasterId id="2147483697" r:id="rId6"/>
    <p:sldMasterId id="2147483663" r:id="rId7"/>
    <p:sldMasterId id="2147483872" r:id="rId8"/>
    <p:sldMasterId id="2147483880" r:id="rId9"/>
  </p:sldMasterIdLst>
  <p:notesMasterIdLst>
    <p:notesMasterId r:id="rId34"/>
  </p:notesMasterIdLst>
  <p:handoutMasterIdLst>
    <p:handoutMasterId r:id="rId35"/>
  </p:handoutMasterIdLst>
  <p:sldIdLst>
    <p:sldId id="450" r:id="rId10"/>
    <p:sldId id="4610" r:id="rId11"/>
    <p:sldId id="4627" r:id="rId12"/>
    <p:sldId id="4628" r:id="rId13"/>
    <p:sldId id="4629" r:id="rId14"/>
    <p:sldId id="4631" r:id="rId15"/>
    <p:sldId id="4646" r:id="rId16"/>
    <p:sldId id="4648" r:id="rId17"/>
    <p:sldId id="4650" r:id="rId18"/>
    <p:sldId id="4641" r:id="rId19"/>
    <p:sldId id="4640" r:id="rId20"/>
    <p:sldId id="4634" r:id="rId21"/>
    <p:sldId id="4643" r:id="rId22"/>
    <p:sldId id="4635" r:id="rId23"/>
    <p:sldId id="4636" r:id="rId24"/>
    <p:sldId id="4637" r:id="rId25"/>
    <p:sldId id="4639" r:id="rId26"/>
    <p:sldId id="4651" r:id="rId27"/>
    <p:sldId id="4652" r:id="rId28"/>
    <p:sldId id="4653" r:id="rId29"/>
    <p:sldId id="4654" r:id="rId30"/>
    <p:sldId id="4655" r:id="rId31"/>
    <p:sldId id="4656" r:id="rId32"/>
    <p:sldId id="439" r:id="rId33"/>
  </p:sldIdLst>
  <p:sldSz cx="9144000" cy="5143500" type="screen16x9"/>
  <p:notesSz cx="7026275" cy="9312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D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1C94A-A26A-486C-BEBE-33540AF84D1E}" v="2" dt="2023-09-25T17:52:14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2" autoAdjust="0"/>
    <p:restoredTop sz="94558"/>
  </p:normalViewPr>
  <p:slideViewPr>
    <p:cSldViewPr snapToGrid="0" snapToObjects="1">
      <p:cViewPr varScale="1">
        <p:scale>
          <a:sx n="94" d="100"/>
          <a:sy n="94" d="100"/>
        </p:scale>
        <p:origin x="102" y="7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erink, Susan" userId="80470fc7-418d-4b03-a2c1-3833ffa373c5" providerId="ADAL" clId="{FF51C94A-A26A-486C-BEBE-33540AF84D1E}"/>
    <pc:docChg chg="custSel modSld">
      <pc:chgData name="Teerink, Susan" userId="80470fc7-418d-4b03-a2c1-3833ffa373c5" providerId="ADAL" clId="{FF51C94A-A26A-486C-BEBE-33540AF84D1E}" dt="2023-11-27T14:25:17.604" v="431" actId="20577"/>
      <pc:docMkLst>
        <pc:docMk/>
      </pc:docMkLst>
      <pc:sldChg chg="modSp mod">
        <pc:chgData name="Teerink, Susan" userId="80470fc7-418d-4b03-a2c1-3833ffa373c5" providerId="ADAL" clId="{FF51C94A-A26A-486C-BEBE-33540AF84D1E}" dt="2023-09-25T16:46:12.037" v="70" actId="255"/>
        <pc:sldMkLst>
          <pc:docMk/>
          <pc:sldMk cId="1213835839" sldId="450"/>
        </pc:sldMkLst>
        <pc:spChg chg="mod">
          <ac:chgData name="Teerink, Susan" userId="80470fc7-418d-4b03-a2c1-3833ffa373c5" providerId="ADAL" clId="{FF51C94A-A26A-486C-BEBE-33540AF84D1E}" dt="2023-09-25T16:46:12.037" v="70" actId="255"/>
          <ac:spMkLst>
            <pc:docMk/>
            <pc:sldMk cId="1213835839" sldId="450"/>
            <ac:spMk id="2" creationId="{00000000-0000-0000-0000-000000000000}"/>
          </ac:spMkLst>
        </pc:spChg>
        <pc:spChg chg="mod">
          <ac:chgData name="Teerink, Susan" userId="80470fc7-418d-4b03-a2c1-3833ffa373c5" providerId="ADAL" clId="{FF51C94A-A26A-486C-BEBE-33540AF84D1E}" dt="2023-09-25T16:46:03.611" v="69" actId="255"/>
          <ac:spMkLst>
            <pc:docMk/>
            <pc:sldMk cId="1213835839" sldId="450"/>
            <ac:spMk id="3" creationId="{00000000-0000-0000-0000-000000000000}"/>
          </ac:spMkLst>
        </pc:spChg>
      </pc:sldChg>
      <pc:sldChg chg="modSp mod">
        <pc:chgData name="Teerink, Susan" userId="80470fc7-418d-4b03-a2c1-3833ffa373c5" providerId="ADAL" clId="{FF51C94A-A26A-486C-BEBE-33540AF84D1E}" dt="2023-11-27T14:25:17.604" v="431" actId="20577"/>
        <pc:sldMkLst>
          <pc:docMk/>
          <pc:sldMk cId="3689193215" sldId="4629"/>
        </pc:sldMkLst>
        <pc:spChg chg="mod">
          <ac:chgData name="Teerink, Susan" userId="80470fc7-418d-4b03-a2c1-3833ffa373c5" providerId="ADAL" clId="{FF51C94A-A26A-486C-BEBE-33540AF84D1E}" dt="2023-11-27T14:25:17.604" v="431" actId="20577"/>
          <ac:spMkLst>
            <pc:docMk/>
            <pc:sldMk cId="3689193215" sldId="4629"/>
            <ac:spMk id="9" creationId="{0821116F-2AFF-4F67-A0FF-619136CBEBE1}"/>
          </ac:spMkLst>
        </pc:spChg>
      </pc:sldChg>
      <pc:sldChg chg="modSp mod">
        <pc:chgData name="Teerink, Susan" userId="80470fc7-418d-4b03-a2c1-3833ffa373c5" providerId="ADAL" clId="{FF51C94A-A26A-486C-BEBE-33540AF84D1E}" dt="2023-09-25T17:51:56.806" v="236" actId="313"/>
        <pc:sldMkLst>
          <pc:docMk/>
          <pc:sldMk cId="2277858815" sldId="4631"/>
        </pc:sldMkLst>
        <pc:spChg chg="mod">
          <ac:chgData name="Teerink, Susan" userId="80470fc7-418d-4b03-a2c1-3833ffa373c5" providerId="ADAL" clId="{FF51C94A-A26A-486C-BEBE-33540AF84D1E}" dt="2023-09-25T17:51:56.806" v="236" actId="313"/>
          <ac:spMkLst>
            <pc:docMk/>
            <pc:sldMk cId="2277858815" sldId="4631"/>
            <ac:spMk id="9" creationId="{0821116F-2AFF-4F67-A0FF-619136CBEBE1}"/>
          </ac:spMkLst>
        </pc:spChg>
      </pc:sldChg>
      <pc:sldChg chg="modSp mod">
        <pc:chgData name="Teerink, Susan" userId="80470fc7-418d-4b03-a2c1-3833ffa373c5" providerId="ADAL" clId="{FF51C94A-A26A-486C-BEBE-33540AF84D1E}" dt="2023-11-07T17:43:49.685" v="422" actId="20577"/>
        <pc:sldMkLst>
          <pc:docMk/>
          <pc:sldMk cId="1874017689" sldId="4634"/>
        </pc:sldMkLst>
        <pc:spChg chg="mod">
          <ac:chgData name="Teerink, Susan" userId="80470fc7-418d-4b03-a2c1-3833ffa373c5" providerId="ADAL" clId="{FF51C94A-A26A-486C-BEBE-33540AF84D1E}" dt="2023-11-07T17:43:49.685" v="422" actId="20577"/>
          <ac:spMkLst>
            <pc:docMk/>
            <pc:sldMk cId="1874017689" sldId="4634"/>
            <ac:spMk id="2" creationId="{0884FB59-462E-09A5-2881-EBD41E132C37}"/>
          </ac:spMkLst>
        </pc:spChg>
      </pc:sldChg>
      <pc:sldChg chg="modSp mod">
        <pc:chgData name="Teerink, Susan" userId="80470fc7-418d-4b03-a2c1-3833ffa373c5" providerId="ADAL" clId="{FF51C94A-A26A-486C-BEBE-33540AF84D1E}" dt="2023-09-25T16:58:56.602" v="131" actId="20577"/>
        <pc:sldMkLst>
          <pc:docMk/>
          <pc:sldMk cId="887336117" sldId="4650"/>
        </pc:sldMkLst>
        <pc:spChg chg="mod">
          <ac:chgData name="Teerink, Susan" userId="80470fc7-418d-4b03-a2c1-3833ffa373c5" providerId="ADAL" clId="{FF51C94A-A26A-486C-BEBE-33540AF84D1E}" dt="2023-09-25T16:58:56.602" v="131" actId="20577"/>
          <ac:spMkLst>
            <pc:docMk/>
            <pc:sldMk cId="887336117" sldId="4650"/>
            <ac:spMk id="3" creationId="{690A7CBA-F58F-7F62-4EB5-CD5D57D9DDC3}"/>
          </ac:spMkLst>
        </pc:spChg>
      </pc:sldChg>
      <pc:sldChg chg="modSp mod">
        <pc:chgData name="Teerink, Susan" userId="80470fc7-418d-4b03-a2c1-3833ffa373c5" providerId="ADAL" clId="{FF51C94A-A26A-486C-BEBE-33540AF84D1E}" dt="2023-09-25T17:43:44.478" v="229" actId="5793"/>
        <pc:sldMkLst>
          <pc:docMk/>
          <pc:sldMk cId="366545225" sldId="4655"/>
        </pc:sldMkLst>
        <pc:spChg chg="mod">
          <ac:chgData name="Teerink, Susan" userId="80470fc7-418d-4b03-a2c1-3833ffa373c5" providerId="ADAL" clId="{FF51C94A-A26A-486C-BEBE-33540AF84D1E}" dt="2023-09-25T17:43:44.478" v="229" actId="5793"/>
          <ac:spMkLst>
            <pc:docMk/>
            <pc:sldMk cId="366545225" sldId="4655"/>
            <ac:spMk id="3" creationId="{7E4E89B5-88D9-F8AC-0DD0-CBD20165A5F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67D4BA-599F-4D6D-9EBB-B22B2B61BA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1312F-E99F-4734-ADDD-A5671961ED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52DE-3CE7-4495-8BD2-094F9674DDFC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F44E1-D24B-43A4-B8CB-CDEA9F46BA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8E1F2-8E41-478C-9006-D950AF8EDC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B763F-E963-4EB4-90C5-A746A7A23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40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0C5B-9E09-254B-BBF4-DB78BCD435AD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8D3B6-509F-6C4D-A448-C6D04978A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84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32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58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39584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16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2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17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711499"/>
            <a:ext cx="7772401" cy="22890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59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59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151335"/>
            <a:ext cx="3775076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1631156"/>
            <a:ext cx="3775076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49687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788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083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799"/>
            <a:ext cx="5486400" cy="2821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3403"/>
            <a:ext cx="5486400" cy="482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08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4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ing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0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0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2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41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1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70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009322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1884181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0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1" y="1914699"/>
            <a:ext cx="7683500" cy="2748528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13" indent="-285736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2944" indent="-228588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120" indent="-228588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297" indent="-228588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95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1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7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13" indent="-285736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2944" indent="-228588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120" indent="-228588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297" indent="-228588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7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4" y="2272509"/>
            <a:ext cx="3773488" cy="2083594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13" indent="-285736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2944" indent="-228588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120" indent="-228588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297" indent="-228588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25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1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801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5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16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61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02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333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8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/Sub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793D30-A5BA-6A4D-9D83-C31996FB6F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6" y="1714500"/>
            <a:ext cx="7769225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5" y="2002536"/>
            <a:ext cx="7769226" cy="262661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157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6" y="1714500"/>
            <a:ext cx="3654425" cy="29146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C3F94F-0832-6C4C-B907-BBC2537B60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600" y="1714500"/>
            <a:ext cx="3657600" cy="29146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293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/Sub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6" y="2002536"/>
            <a:ext cx="3654425" cy="262661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793D30-A5BA-6A4D-9D83-C31996FB6F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6" y="1714500"/>
            <a:ext cx="3654425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C3F94F-0832-6C4C-B907-BBC2537B60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600" y="2002536"/>
            <a:ext cx="3657600" cy="262661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F439-989D-3E48-9BFA-884F1FBFC4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1714500"/>
            <a:ext cx="36576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67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86A6-8456-0C4A-A8C9-F952DE066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C3501-8462-8D48-A7F4-3E805D47DF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F73D2-D563-D442-85D3-B4B1925E30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93BFBB7-8CA6-EF46-9250-0BA1476C4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75ACEF-BC65-6242-B181-911D7066DC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5" y="1714500"/>
            <a:ext cx="2286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AB3D42-F1A4-9D42-A908-EAA722281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5" y="2002536"/>
            <a:ext cx="2286000" cy="2626614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4A8EBC-A4FF-874B-88E0-9FC57845AB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0" y="1714500"/>
            <a:ext cx="2286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49754D-87A9-AD4F-BE26-F7D0F67AEE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0" y="2002536"/>
            <a:ext cx="2286000" cy="2626614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2213203-6A19-F44A-BAA0-C0DD011EA3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1714500"/>
            <a:ext cx="2286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708D47-B487-854C-920D-7AA0A1046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2200" y="2002536"/>
            <a:ext cx="2286000" cy="2626614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515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8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8D99-487D-5641-9656-B4361EB71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31D96-78D6-A74F-ADE1-1BDA10BEBF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20EF9-CFC3-904D-8640-4EB719CB66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53B4DB-9ED4-2449-B841-26E8D3734D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1559984"/>
            <a:ext cx="1737360" cy="32918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200" b="1">
                <a:latin typeface="+mn-lt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649570-C914-1041-A025-1D515DE23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1559984"/>
            <a:ext cx="1737360" cy="32918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200" b="1">
                <a:latin typeface="+mn-lt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D630B6-0F70-944C-A593-2699A3454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0412" y="1559984"/>
            <a:ext cx="1737360" cy="32918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200" b="1">
                <a:latin typeface="+mn-lt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7FCB55-FC3C-E94D-B35B-AE9F7D126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4069" y="1559984"/>
            <a:ext cx="1737360" cy="32918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200" b="1">
                <a:latin typeface="+mn-lt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F240BC-8A80-5245-B807-F97073D1DE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975" y="1831086"/>
            <a:ext cx="1737360" cy="2798064"/>
          </a:xfrm>
        </p:spPr>
        <p:txBody>
          <a:bodyPr>
            <a:noAutofit/>
          </a:bodyPr>
          <a:lstStyle>
            <a:lvl1pPr marL="102870" indent="-102870">
              <a:defRPr sz="900"/>
            </a:lvl1pPr>
            <a:lvl2pPr marL="102870" indent="-102870">
              <a:defRPr sz="900"/>
            </a:lvl2pPr>
            <a:lvl3pPr marL="102870" indent="-102870">
              <a:defRPr sz="900"/>
            </a:lvl3pPr>
            <a:lvl4pPr marL="102870" indent="-102870">
              <a:defRPr sz="900"/>
            </a:lvl4pPr>
            <a:lvl5pPr marL="102870" indent="-102870"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93D53E4-17B7-A541-BB5E-E37E1D1EA0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67000" y="1831086"/>
            <a:ext cx="1737360" cy="2798064"/>
          </a:xfrm>
        </p:spPr>
        <p:txBody>
          <a:bodyPr>
            <a:noAutofit/>
          </a:bodyPr>
          <a:lstStyle>
            <a:lvl1pPr marL="102870" indent="-102870">
              <a:defRPr sz="900"/>
            </a:lvl1pPr>
            <a:lvl2pPr marL="102870" indent="-102870">
              <a:defRPr sz="900"/>
            </a:lvl2pPr>
            <a:lvl3pPr marL="102870" indent="-102870">
              <a:defRPr sz="900"/>
            </a:lvl3pPr>
            <a:lvl4pPr marL="102870" indent="-102870">
              <a:defRPr sz="900"/>
            </a:lvl4pPr>
            <a:lvl5pPr marL="102870" indent="-102870"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45B43E-1203-1A43-B341-D9BC9E2A4F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00412" y="1831086"/>
            <a:ext cx="1737360" cy="2798064"/>
          </a:xfrm>
        </p:spPr>
        <p:txBody>
          <a:bodyPr>
            <a:noAutofit/>
          </a:bodyPr>
          <a:lstStyle>
            <a:lvl1pPr marL="102870" indent="-102870">
              <a:defRPr sz="900"/>
            </a:lvl1pPr>
            <a:lvl2pPr marL="102870" indent="-102870">
              <a:defRPr sz="900"/>
            </a:lvl2pPr>
            <a:lvl3pPr marL="102870" indent="-102870">
              <a:defRPr sz="900"/>
            </a:lvl3pPr>
            <a:lvl4pPr marL="102870" indent="-102870">
              <a:defRPr sz="900"/>
            </a:lvl4pPr>
            <a:lvl5pPr marL="102870" indent="-102870"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6DBB58A-E56F-D847-A20F-A5CB544F18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14069" y="1831086"/>
            <a:ext cx="1737360" cy="2798064"/>
          </a:xfrm>
        </p:spPr>
        <p:txBody>
          <a:bodyPr>
            <a:noAutofit/>
          </a:bodyPr>
          <a:lstStyle>
            <a:lvl1pPr marL="102870" indent="-102870">
              <a:defRPr sz="900"/>
            </a:lvl1pPr>
            <a:lvl2pPr marL="102870" indent="-102870">
              <a:defRPr sz="900"/>
            </a:lvl2pPr>
            <a:lvl3pPr marL="102870" indent="-102870">
              <a:defRPr sz="900"/>
            </a:lvl3pPr>
            <a:lvl4pPr marL="102870" indent="-102870">
              <a:defRPr sz="900"/>
            </a:lvl4pPr>
            <a:lvl5pPr marL="102870" indent="-102870"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AF969F3-980D-C244-A8D6-8287DC8E2B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25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2">
          <p15:clr>
            <a:srgbClr val="FBAE40"/>
          </p15:clr>
        </p15:guide>
        <p15:guide id="2" pos="1680">
          <p15:clr>
            <a:srgbClr val="FBAE40"/>
          </p15:clr>
        </p15:guide>
        <p15:guide id="3" pos="422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ormat w/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8DB944-EC28-B944-8A4A-4D0CAF8E8AE2}"/>
              </a:ext>
            </a:extLst>
          </p:cNvPr>
          <p:cNvSpPr/>
          <p:nvPr userDrawn="1"/>
        </p:nvSpPr>
        <p:spPr>
          <a:xfrm>
            <a:off x="685800" y="1543050"/>
            <a:ext cx="7772400" cy="308610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4A0B4B2C-B900-1244-96AE-A8215C8AF74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86200" y="2057400"/>
            <a:ext cx="4229100" cy="2400300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CADDE6-DCF5-3E42-AF57-BC933577AC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700" y="1714500"/>
            <a:ext cx="70866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AE5CFB-FD1E-D043-AC4D-A54F28B1F8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3272" y="2002536"/>
            <a:ext cx="2286000" cy="228371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004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8">
          <p15:clr>
            <a:srgbClr val="FBAE40"/>
          </p15:clr>
        </p15:guide>
        <p15:guide id="2" pos="5112">
          <p15:clr>
            <a:srgbClr val="FBAE40"/>
          </p15:clr>
        </p15:guide>
        <p15:guide id="3" pos="2448">
          <p15:clr>
            <a:srgbClr val="FBAE40"/>
          </p15:clr>
        </p15:guide>
        <p15:guide id="4" pos="2088">
          <p15:clr>
            <a:srgbClr val="FBAE40"/>
          </p15:clr>
        </p15:guide>
        <p15:guide id="5" orient="horz" pos="172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1714500"/>
            <a:ext cx="2968626" cy="291465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9200" y="2002536"/>
            <a:ext cx="3429000" cy="262661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9200" y="1714500"/>
            <a:ext cx="3429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96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07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/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E7338D-A2A7-DE49-9040-6154E4438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247451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1714500"/>
            <a:ext cx="3419476" cy="291465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16BA36E-C766-4843-811D-4F8C715BAC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0"/>
            <a:ext cx="3886200" cy="4629150"/>
          </a:xfrm>
          <a:solidFill>
            <a:schemeClr val="bg1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475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13413-41FD-F14F-A8B0-9542EA55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28E16D-5D4D-B24B-891D-6E14979C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29398F-F16B-5A41-8FEC-588CCE046E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0600" y="308373"/>
            <a:ext cx="3657600" cy="432077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F441D2-5567-7F4C-807F-F75D38D60B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8976" y="1714500"/>
            <a:ext cx="3654425" cy="257175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9AA47-E278-284D-BE8F-041A88D77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83122B5-1CB5-AE47-8FAF-DC652CCDB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109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024">
          <p15:clr>
            <a:srgbClr val="FBAE40"/>
          </p15:clr>
        </p15:guide>
        <p15:guide id="4" orient="horz" pos="14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B03D9-CC0D-5A4E-B69A-D31E73CE84E3}"/>
              </a:ext>
            </a:extLst>
          </p:cNvPr>
          <p:cNvSpPr/>
          <p:nvPr userDrawn="1"/>
        </p:nvSpPr>
        <p:spPr>
          <a:xfrm>
            <a:off x="0" y="0"/>
            <a:ext cx="9144000" cy="274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E7338D-A2A7-DE49-9040-6154E4438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247451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1371600"/>
            <a:ext cx="3419476" cy="137160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3236976"/>
            <a:ext cx="3422650" cy="139217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8976" y="2946654"/>
            <a:ext cx="3419475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16BA36E-C766-4843-811D-4F8C715BAC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0"/>
            <a:ext cx="4572000" cy="4629150"/>
          </a:xfrm>
          <a:solidFill>
            <a:schemeClr val="bg1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317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B03D9-CC0D-5A4E-B69A-D31E73CE84E3}"/>
              </a:ext>
            </a:extLst>
          </p:cNvPr>
          <p:cNvSpPr/>
          <p:nvPr userDrawn="1"/>
        </p:nvSpPr>
        <p:spPr>
          <a:xfrm>
            <a:off x="0" y="0"/>
            <a:ext cx="43434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95BC5-F831-AB4C-A53D-6E618E167705}"/>
              </a:ext>
            </a:extLst>
          </p:cNvPr>
          <p:cNvSpPr/>
          <p:nvPr userDrawn="1"/>
        </p:nvSpPr>
        <p:spPr>
          <a:xfrm>
            <a:off x="0" y="5040630"/>
            <a:ext cx="4343400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021D8-92E1-B74B-8A55-7763573BB993}"/>
              </a:ext>
            </a:extLst>
          </p:cNvPr>
          <p:cNvSpPr/>
          <p:nvPr userDrawn="1"/>
        </p:nvSpPr>
        <p:spPr>
          <a:xfrm>
            <a:off x="4343400" y="1200150"/>
            <a:ext cx="4800600" cy="394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1714500"/>
            <a:ext cx="2968626" cy="291465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9200" y="2002536"/>
            <a:ext cx="3429000" cy="262661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9200" y="1714500"/>
            <a:ext cx="3429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75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li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B03D9-CC0D-5A4E-B69A-D31E73CE84E3}"/>
              </a:ext>
            </a:extLst>
          </p:cNvPr>
          <p:cNvSpPr/>
          <p:nvPr userDrawn="1"/>
        </p:nvSpPr>
        <p:spPr>
          <a:xfrm>
            <a:off x="4800600" y="0"/>
            <a:ext cx="43434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D6BAC-D0E1-9249-90FA-88AAAF955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095BC5-F831-AB4C-A53D-6E618E167705}"/>
              </a:ext>
            </a:extLst>
          </p:cNvPr>
          <p:cNvSpPr/>
          <p:nvPr userDrawn="1"/>
        </p:nvSpPr>
        <p:spPr>
          <a:xfrm>
            <a:off x="4806173" y="5040630"/>
            <a:ext cx="4343400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021D8-92E1-B74B-8A55-7763573BB993}"/>
              </a:ext>
            </a:extLst>
          </p:cNvPr>
          <p:cNvSpPr/>
          <p:nvPr userDrawn="1"/>
        </p:nvSpPr>
        <p:spPr>
          <a:xfrm>
            <a:off x="0" y="1200150"/>
            <a:ext cx="4800600" cy="394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9574" y="1714500"/>
            <a:ext cx="2968626" cy="291465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002536"/>
            <a:ext cx="3429000" cy="262661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714500"/>
            <a:ext cx="3429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6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w/Sub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B2FD9F-88B8-4E46-A1F2-F123B496C80F}"/>
              </a:ext>
            </a:extLst>
          </p:cNvPr>
          <p:cNvSpPr/>
          <p:nvPr userDrawn="1"/>
        </p:nvSpPr>
        <p:spPr>
          <a:xfrm>
            <a:off x="1" y="-1"/>
            <a:ext cx="9143999" cy="3437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832DDB-7059-2543-ACC7-E81E8849F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945" y="562357"/>
            <a:ext cx="8449056" cy="528314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6" y="3869902"/>
            <a:ext cx="3654425" cy="82981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793D30-A5BA-6A4D-9D83-C31996FB6F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6" y="3581866"/>
            <a:ext cx="3654425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C3F94F-0832-6C4C-B907-BBC2537B60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600" y="3869902"/>
            <a:ext cx="3657600" cy="831551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F439-989D-3E48-9BFA-884F1FBFC4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581866"/>
            <a:ext cx="36576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84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B03D9-CC0D-5A4E-B69A-D31E73CE84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95BC5-F831-AB4C-A53D-6E618E167705}"/>
              </a:ext>
            </a:extLst>
          </p:cNvPr>
          <p:cNvSpPr/>
          <p:nvPr userDrawn="1"/>
        </p:nvSpPr>
        <p:spPr>
          <a:xfrm>
            <a:off x="0" y="5040630"/>
            <a:ext cx="9144000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1714501"/>
            <a:ext cx="2968626" cy="239931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9200" y="2002536"/>
            <a:ext cx="3429000" cy="2626614"/>
          </a:xfrm>
        </p:spPr>
        <p:txBody>
          <a:bodyPr>
            <a:noAutofit/>
          </a:bodyPr>
          <a:lstStyle>
            <a:lvl1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1pPr>
            <a:lvl2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9200" y="1714500"/>
            <a:ext cx="3429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9E0247-7F39-1D40-B99D-0D9BC70E29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6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0EFCE4-85D1-DA4F-BDB2-19620B557E3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C14BF7-11B9-4941-8EB0-0091679C96CD}"/>
              </a:ext>
            </a:extLst>
          </p:cNvPr>
          <p:cNvSpPr/>
          <p:nvPr userDrawn="1"/>
        </p:nvSpPr>
        <p:spPr>
          <a:xfrm>
            <a:off x="0" y="5040630"/>
            <a:ext cx="9144000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EC88C711-61F7-7148-91DC-034A5013EA76}"/>
              </a:ext>
            </a:extLst>
          </p:cNvPr>
          <p:cNvSpPr>
            <a:spLocks noChangeAspect="1"/>
          </p:cNvSpPr>
          <p:nvPr userDrawn="1"/>
        </p:nvSpPr>
        <p:spPr>
          <a:xfrm rot="10800000" flipH="1" flipV="1">
            <a:off x="1306283" y="0"/>
            <a:ext cx="7837716" cy="51435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1543050"/>
            <a:ext cx="4572000" cy="308610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0" y="2400300"/>
            <a:ext cx="2743200" cy="22288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112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2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D2A70E-4CDB-724D-9054-814261155E4E}"/>
              </a:ext>
            </a:extLst>
          </p:cNvPr>
          <p:cNvSpPr/>
          <p:nvPr userDrawn="1"/>
        </p:nvSpPr>
        <p:spPr>
          <a:xfrm>
            <a:off x="0" y="0"/>
            <a:ext cx="9144000" cy="5040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952A3-7492-F442-BD8E-032213898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8142D-646F-A647-93C0-48C0C23B8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1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3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675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79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109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77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3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852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2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441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Me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498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2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911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23444"/>
            <a:ext cx="7769225" cy="1755648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36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1872234"/>
            <a:ext cx="7769225" cy="55549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674620"/>
            <a:ext cx="7769225" cy="89154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3591983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7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514350"/>
            <a:ext cx="7769225" cy="197510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2462022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743200"/>
            <a:ext cx="7769225" cy="72694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3429000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951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0406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8612" y="-2381"/>
            <a:ext cx="5235388" cy="48492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461C87-FB50-D94E-91E2-AEAD48BC9AEC}"/>
              </a:ext>
            </a:extLst>
          </p:cNvPr>
          <p:cNvSpPr/>
          <p:nvPr userDrawn="1"/>
        </p:nvSpPr>
        <p:spPr>
          <a:xfrm>
            <a:off x="0" y="5040630"/>
            <a:ext cx="9144000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060073-ECFF-A944-A279-95E0E1949FD3}"/>
              </a:ext>
            </a:extLst>
          </p:cNvPr>
          <p:cNvSpPr/>
          <p:nvPr userDrawn="1"/>
        </p:nvSpPr>
        <p:spPr>
          <a:xfrm>
            <a:off x="0" y="4185761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58" y="4113813"/>
            <a:ext cx="3529189" cy="661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1C0C67-B5B8-A14E-8890-2179B3DB05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30" y="4291848"/>
            <a:ext cx="3529189" cy="6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3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2257424" y="1241003"/>
            <a:ext cx="4629152" cy="482204"/>
          </a:xfrm>
          <a:prstGeom prst="rect">
            <a:avLst/>
          </a:prstGeom>
        </p:spPr>
        <p:txBody>
          <a:bodyPr lIns="25716" tIns="25716" rIns="25716" bIns="25716"/>
          <a:lstStyle>
            <a:lvl1pPr defTabSz="457200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2257424" y="1800224"/>
            <a:ext cx="4629152" cy="1909393"/>
          </a:xfrm>
          <a:prstGeom prst="rect">
            <a:avLst/>
          </a:prstGeom>
        </p:spPr>
        <p:txBody>
          <a:bodyPr lIns="25716" tIns="25716" rIns="25716" bIns="25716"/>
          <a:lstStyle>
            <a:lvl1pPr marL="300037" indent="-300037" defTabSz="457200">
              <a:defRPr sz="2800"/>
            </a:lvl1pPr>
            <a:lvl2pPr marL="742949" indent="-285749" defTabSz="457200">
              <a:defRPr sz="2800"/>
            </a:lvl2pPr>
            <a:lvl3pPr marL="1181100" indent="-266700" defTabSz="457200">
              <a:defRPr sz="2800"/>
            </a:lvl3pPr>
            <a:lvl4pPr marL="1691639" indent="-320039" defTabSz="457200">
              <a:defRPr sz="2800"/>
            </a:lvl4pPr>
            <a:lvl5pPr marL="2148839" indent="-320039" defTabSz="4572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6702560" y="3794527"/>
            <a:ext cx="184016" cy="178435"/>
          </a:xfrm>
          <a:prstGeom prst="rect">
            <a:avLst/>
          </a:prstGeom>
        </p:spPr>
        <p:txBody>
          <a:bodyPr lIns="25716" tIns="25716" rIns="25716" bIns="25716"/>
          <a:lstStyle>
            <a:lvl1pPr defTabSz="457200">
              <a:defRPr sz="900"/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94858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theme" Target="../theme/theme9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PT master background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5124" name="Picture 12" descr="MU Logo-BTD-H-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MARQUETTE UNIVERSITY </a:t>
            </a:r>
            <a:r>
              <a:rPr lang="en-US" b="1" dirty="0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79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MARQUETTE UNIVERSITY </a:t>
            </a:r>
            <a:r>
              <a:rPr lang="en-US" b="1" dirty="0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MARQUETTE UNIVERSITY </a:t>
            </a:r>
            <a:r>
              <a:rPr lang="en-US" b="1" dirty="0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T master backgroun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4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7413" name="Picture 5" descr="MU Logo-BTD-H-BG-sp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MARQUETTE UNIVERSITY </a:t>
            </a:r>
            <a:r>
              <a:rPr lang="en-US" b="1" dirty="0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PT master background 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MARQUETTE UNIVERSITY </a:t>
            </a:r>
            <a:r>
              <a:rPr lang="en-US" b="1" dirty="0"/>
              <a:t>BRAND GUIDELINES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JANUARY 2015</a:t>
            </a:r>
          </a:p>
        </p:txBody>
      </p:sp>
      <p:pic>
        <p:nvPicPr>
          <p:cNvPr id="18437" name="Picture 11" descr="MU Logo-BTD-H-BG-spo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rand PPT blue apex-go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029" name="Picture 6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7" y="4670426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MARQUETTE UNIVERSITY </a:t>
            </a:r>
            <a:r>
              <a:rPr lang="en-US" b="1" dirty="0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33451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</p:sldLayoutIdLst>
  <p:txStyles>
    <p:titleStyle>
      <a:lvl1pPr algn="ctr" defTabSz="45717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78"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55"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32"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09"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84" indent="-342884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13" indent="-285736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44" indent="-228588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20" indent="-228588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97" indent="-228588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044223A-850D-4D4D-AE67-01404078F27E}"/>
              </a:ext>
            </a:extLst>
          </p:cNvPr>
          <p:cNvSpPr/>
          <p:nvPr userDrawn="1"/>
        </p:nvSpPr>
        <p:spPr>
          <a:xfrm>
            <a:off x="1" y="0"/>
            <a:ext cx="9143999" cy="1200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66618-9E0F-2446-9C69-DF1C55988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4704588"/>
            <a:ext cx="3886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spc="75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WASHINGTON UNIVERSITY UNDERGRADUATE ADMISSIONS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0561-C5FC-B34D-B1D6-4A39DAC4C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4704588"/>
            <a:ext cx="228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fld id="{164D0449-3FE1-D140-B6C2-C7C82DFE8F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17DFC-4166-2649-823E-902710119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931467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54BFA45-E19C-1A4A-9AD1-3D4385D0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512" y="562356"/>
            <a:ext cx="7403688" cy="637794"/>
          </a:xfrm>
          <a:prstGeom prst="rect">
            <a:avLst/>
          </a:prstGeom>
        </p:spPr>
        <p:txBody>
          <a:bodyPr vert="horz" lIns="4572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9D6E92-D845-724A-B96F-77CC80C2F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975" y="1714500"/>
            <a:ext cx="7769226" cy="2914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CA9D9-91B9-D640-8742-68A42062E8F3}"/>
              </a:ext>
            </a:extLst>
          </p:cNvPr>
          <p:cNvSpPr/>
          <p:nvPr userDrawn="1"/>
        </p:nvSpPr>
        <p:spPr>
          <a:xfrm>
            <a:off x="1" y="5040630"/>
            <a:ext cx="9143999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8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  <p:sldLayoutId id="2147483901" r:id="rId21"/>
    <p:sldLayoutId id="2147483902" r:id="rId22"/>
    <p:sldLayoutId id="2147483903" r:id="rId23"/>
    <p:sldLayoutId id="2147483904" r:id="rId24"/>
    <p:sldLayoutId id="2147483905" r:id="rId25"/>
    <p:sldLayoutId id="2147483906" r:id="rId26"/>
    <p:sldLayoutId id="2147483907" r:id="rId27"/>
    <p:sldLayoutId id="2147483908" r:id="rId28"/>
    <p:sldLayoutId id="2147483909" r:id="rId29"/>
    <p:sldLayoutId id="2147483910" r:id="rId30"/>
    <p:sldLayoutId id="2147483911" r:id="rId31"/>
    <p:sldLayoutId id="2147483912" r:id="rId32"/>
  </p:sldLayoutIdLst>
  <p:hf sldNum="0"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2700" b="1" kern="1200" spc="-38" baseline="0">
          <a:solidFill>
            <a:schemeClr val="bg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13716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2pPr>
      <a:lvl3pPr marL="13716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84">
          <p15:clr>
            <a:srgbClr val="F26B43"/>
          </p15:clr>
        </p15:guide>
        <p15:guide id="3" pos="5328">
          <p15:clr>
            <a:srgbClr val="F26B43"/>
          </p15:clr>
        </p15:guide>
        <p15:guide id="4" pos="432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1152">
          <p15:clr>
            <a:srgbClr val="F26B43"/>
          </p15:clr>
        </p15:guide>
        <p15:guide id="7" orient="horz" pos="3888">
          <p15:clr>
            <a:srgbClr val="F26B43"/>
          </p15:clr>
        </p15:guide>
        <p15:guide id="8" orient="horz" pos="1296">
          <p15:clr>
            <a:srgbClr val="F26B43"/>
          </p15:clr>
        </p15:guide>
        <p15:guide id="9" orient="horz" pos="3600">
          <p15:clr>
            <a:srgbClr val="F26B43"/>
          </p15:clr>
        </p15:guide>
        <p15:guide id="10" orient="horz" pos="1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aid-estimator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marquettecentral@marquette.edu" TargetMode="Externa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fsa-id/create-account/launch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Understanding the Financial Aid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College Cost</a:t>
            </a:r>
          </a:p>
        </p:txBody>
      </p:sp>
    </p:spTree>
    <p:extLst>
      <p:ext uri="{BB962C8B-B14F-4D97-AF65-F5344CB8AC3E}">
        <p14:creationId xmlns:p14="http://schemas.microsoft.com/office/powerpoint/2010/main" val="121383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52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Landing Page</a:t>
            </a:r>
            <a:b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https://studentaid.gov/h/apply-for-aid/fafsa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60" y="1029280"/>
            <a:ext cx="7093205" cy="36994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797D6-D7DF-38EF-B925-EEECDEC3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20" y="1336778"/>
            <a:ext cx="5689600" cy="32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073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52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Financial Information is required?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60" y="1029280"/>
            <a:ext cx="7093205" cy="36994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For dependent students both the student and their parent are </a:t>
            </a: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contributors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Their parent (s) who provides the most financial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Married parents filing joint return – 1 parent contributor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Married filing separately – both parents are contributors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Everyone must provide </a:t>
            </a: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consent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for the FAFSA to be valid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Non-filers must also provide consent	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C000"/>
                </a:solidFill>
              </a:rPr>
              <a:t>Must complete the process within 45 days or start over (incomplete applications are deleted after 45 days)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830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Financial Information is required?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4FB59-462E-09A5-2881-EBD41E132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1301198"/>
            <a:ext cx="3775076" cy="3230162"/>
          </a:xfr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AB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For the 2025-2026 Academic Year the Direct Data Exchange (DDX) will pull information from your 2023 federal tax return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AB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You will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manually enter the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following information if applicable:</a:t>
            </a:r>
          </a:p>
          <a:p>
            <a:pPr marL="742950" marR="0" lvl="1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AB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Child Support received</a:t>
            </a:r>
          </a:p>
          <a:p>
            <a:pPr marL="742950" marR="0" lvl="1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AB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Cash, Savings, Checking</a:t>
            </a:r>
          </a:p>
          <a:p>
            <a:pPr marL="742950" marR="0" lvl="1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AB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Net Worth of Business and Farm assets</a:t>
            </a:r>
          </a:p>
          <a:p>
            <a:pPr marL="742950" marR="0" lvl="1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AB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Investment Net Worth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E7BE2-C1D2-D284-9681-ADBA1E1E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646634"/>
            <a:ext cx="3849687" cy="25494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E260F-2CA6-1F8E-E01A-B54BA3130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4196078"/>
            <a:ext cx="3849687" cy="121921"/>
          </a:xfrm>
        </p:spPr>
        <p:txBody>
          <a:bodyPr/>
          <a:lstStyle/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B18A4-CC46-AB2E-A5FF-054FA2BA0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301198"/>
            <a:ext cx="4155440" cy="32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1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9EE7-9982-B3ED-C282-2A0676D7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What happens after the FAFSA is filed?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F0E48-0B22-D19B-F5FA-6F3025EC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Student Aid Index (SAI) is calculated</a:t>
            </a:r>
          </a:p>
          <a:p>
            <a:r>
              <a:rPr lang="en-US" sz="2000" dirty="0"/>
              <a:t>Results are sent electronically to the selected college(s)</a:t>
            </a:r>
          </a:p>
          <a:p>
            <a:r>
              <a:rPr lang="en-US" sz="2000" dirty="0"/>
              <a:t>The applicant will receive a FAFSA Submission Summary </a:t>
            </a:r>
          </a:p>
          <a:p>
            <a:r>
              <a:rPr lang="en-US" sz="2000" dirty="0"/>
              <a:t>If you have extraordinary circumstances notify the Financial Aid Office.</a:t>
            </a:r>
          </a:p>
          <a:p>
            <a:r>
              <a:rPr lang="en-US" sz="2000" dirty="0"/>
              <a:t>You may be required to verify the information submitted on the FAFSA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050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52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Eligibility for Need-based Aid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60" y="1029280"/>
            <a:ext cx="7093205" cy="36994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Attendance is comprised of these six categories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E54B50-EB1D-0426-507D-1BE3CD5281B5}"/>
              </a:ext>
            </a:extLst>
          </p:cNvPr>
          <p:cNvSpPr/>
          <p:nvPr/>
        </p:nvSpPr>
        <p:spPr>
          <a:xfrm>
            <a:off x="5059680" y="2733024"/>
            <a:ext cx="2346960" cy="61976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Expenses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D7C77-BD08-23CF-C0B8-8A3DB2DCC16C}"/>
              </a:ext>
            </a:extLst>
          </p:cNvPr>
          <p:cNvSpPr/>
          <p:nvPr/>
        </p:nvSpPr>
        <p:spPr>
          <a:xfrm>
            <a:off x="1412240" y="2021744"/>
            <a:ext cx="2346960" cy="6197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FDE6D-CEE2-D1E3-B4D8-E8FAFEC6F470}"/>
              </a:ext>
            </a:extLst>
          </p:cNvPr>
          <p:cNvSpPr/>
          <p:nvPr/>
        </p:nvSpPr>
        <p:spPr>
          <a:xfrm>
            <a:off x="5059680" y="2021744"/>
            <a:ext cx="2346960" cy="6197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 materials, Supplies &amp; Equipment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6AA61-5591-9745-AA71-B19AE8CC0727}"/>
              </a:ext>
            </a:extLst>
          </p:cNvPr>
          <p:cNvSpPr/>
          <p:nvPr/>
        </p:nvSpPr>
        <p:spPr>
          <a:xfrm>
            <a:off x="5059680" y="3454369"/>
            <a:ext cx="2346960" cy="65985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B2E288-A8C7-795D-DFBD-09A2E2D00F22}"/>
              </a:ext>
            </a:extLst>
          </p:cNvPr>
          <p:cNvSpPr/>
          <p:nvPr/>
        </p:nvSpPr>
        <p:spPr>
          <a:xfrm>
            <a:off x="1426430" y="3454369"/>
            <a:ext cx="2346960" cy="65985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Living Expenses</a:t>
            </a:r>
          </a:p>
          <a:p>
            <a:pPr algn="ctr"/>
            <a:r>
              <a:rPr lang="en-US" dirty="0"/>
              <a:t>(Food &amp; Housing)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72539-8380-D784-1902-E63DBA6B9B28}"/>
              </a:ext>
            </a:extLst>
          </p:cNvPr>
          <p:cNvSpPr/>
          <p:nvPr/>
        </p:nvSpPr>
        <p:spPr>
          <a:xfrm>
            <a:off x="1426430" y="2733024"/>
            <a:ext cx="2332770" cy="61976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Fees</a:t>
            </a:r>
          </a:p>
        </p:txBody>
      </p:sp>
    </p:spTree>
    <p:extLst>
      <p:ext uri="{BB962C8B-B14F-4D97-AF65-F5344CB8AC3E}">
        <p14:creationId xmlns:p14="http://schemas.microsoft.com/office/powerpoint/2010/main" val="7491363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52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Eligibility for Need-based Aid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60" y="1029280"/>
            <a:ext cx="7093205" cy="36994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is a simple equation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46B955-2765-FB5B-A699-A530617C3516}"/>
              </a:ext>
            </a:extLst>
          </p:cNvPr>
          <p:cNvSpPr/>
          <p:nvPr/>
        </p:nvSpPr>
        <p:spPr>
          <a:xfrm>
            <a:off x="690880" y="2428240"/>
            <a:ext cx="1463040" cy="13651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Total Cost of Attendance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DE28734A-9DC5-3432-E145-A1318A5BC664}"/>
              </a:ext>
            </a:extLst>
          </p:cNvPr>
          <p:cNvSpPr/>
          <p:nvPr/>
        </p:nvSpPr>
        <p:spPr>
          <a:xfrm>
            <a:off x="2487675" y="2653617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2B3667-DF90-44BF-6122-F13387792341}"/>
              </a:ext>
            </a:extLst>
          </p:cNvPr>
          <p:cNvSpPr/>
          <p:nvPr/>
        </p:nvSpPr>
        <p:spPr>
          <a:xfrm>
            <a:off x="3745110" y="2441569"/>
            <a:ext cx="1463040" cy="13651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Student Aid Index</a:t>
            </a:r>
          </a:p>
          <a:p>
            <a:pPr algn="ctr"/>
            <a:r>
              <a:rPr lang="en-US" sz="1400" dirty="0"/>
              <a:t>(SAI)</a:t>
            </a: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4CA7F301-9266-C26A-9357-54FADB03C98E}"/>
              </a:ext>
            </a:extLst>
          </p:cNvPr>
          <p:cNvSpPr/>
          <p:nvPr/>
        </p:nvSpPr>
        <p:spPr>
          <a:xfrm>
            <a:off x="5645100" y="2696210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390FAA-3CDD-8677-E53A-12F6E0B414D7}"/>
              </a:ext>
            </a:extLst>
          </p:cNvPr>
          <p:cNvSpPr/>
          <p:nvPr/>
        </p:nvSpPr>
        <p:spPr>
          <a:xfrm>
            <a:off x="7156265" y="2374259"/>
            <a:ext cx="1463040" cy="13651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Financial Need</a:t>
            </a:r>
          </a:p>
        </p:txBody>
      </p:sp>
    </p:spTree>
    <p:extLst>
      <p:ext uri="{BB962C8B-B14F-4D97-AF65-F5344CB8AC3E}">
        <p14:creationId xmlns:p14="http://schemas.microsoft.com/office/powerpoint/2010/main" val="14215801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the “Math”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4FB59-462E-09A5-2881-EBD41E132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Public College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marR="0" lvl="0" indent="-91440" algn="ctr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Cost	$ 27,330</a:t>
            </a:r>
          </a:p>
          <a:p>
            <a:pPr marL="91440" marR="0" lvl="0" indent="-91440" algn="ctr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altLang="en-US" sz="19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SAI</a:t>
            </a: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  <a:r>
              <a:rPr kumimoji="0" lang="en-US" altLang="en-US" sz="19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-$10,000</a:t>
            </a:r>
          </a:p>
          <a:p>
            <a:pPr marL="91440" marR="0" lvl="0" indent="-91440" algn="ctr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Need   $ 17,330</a:t>
            </a: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E7BE2-C1D2-D284-9681-ADBA1E1E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Private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E260F-2CA6-1F8E-E01A-B54BA3130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902936"/>
            <a:ext cx="3849687" cy="21915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Cost	$55,800</a:t>
            </a:r>
          </a:p>
          <a:p>
            <a:pPr marL="91440" marR="0" lvl="0" indent="-91440" algn="ctr" defTabSz="914400" rtl="0" eaLnBrk="1" fontAlgn="auto" latinLnBrk="0" hangingPunct="1">
              <a:spcBef>
                <a:spcPct val="200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altLang="en-US" sz="19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SAI</a:t>
            </a: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  <a:r>
              <a:rPr kumimoji="0" lang="en-US" altLang="en-US" sz="19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-$10,000</a:t>
            </a:r>
          </a:p>
          <a:p>
            <a:pPr marL="91440" marR="0" lvl="0" indent="-9144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Need	 $45,800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9799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52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student’s Financial Aid Award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60" y="1029280"/>
            <a:ext cx="7093205" cy="36994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comprised of assistance from one or more these categories depending upon their eligibility: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AEA3C8-0FFF-5425-F79F-1F7C7FA25D72}"/>
              </a:ext>
            </a:extLst>
          </p:cNvPr>
          <p:cNvSpPr/>
          <p:nvPr/>
        </p:nvSpPr>
        <p:spPr>
          <a:xfrm>
            <a:off x="690880" y="2571750"/>
            <a:ext cx="2092960" cy="1542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Scholarships and Grant</a:t>
            </a:r>
          </a:p>
          <a:p>
            <a:pPr algn="ctr"/>
            <a:r>
              <a:rPr lang="en-US" dirty="0"/>
              <a:t>(Free Money)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DE3868-44E4-7434-C027-ADEB7C34EBDD}"/>
              </a:ext>
            </a:extLst>
          </p:cNvPr>
          <p:cNvSpPr/>
          <p:nvPr/>
        </p:nvSpPr>
        <p:spPr>
          <a:xfrm>
            <a:off x="3227613" y="2571750"/>
            <a:ext cx="2092960" cy="1542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Employment</a:t>
            </a:r>
          </a:p>
          <a:p>
            <a:pPr algn="ctr"/>
            <a:r>
              <a:rPr lang="en-US" dirty="0"/>
              <a:t>(Earned Money)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2EC96D-EE41-453F-A4CE-A45C8DC70185}"/>
              </a:ext>
            </a:extLst>
          </p:cNvPr>
          <p:cNvSpPr/>
          <p:nvPr/>
        </p:nvSpPr>
        <p:spPr>
          <a:xfrm>
            <a:off x="5764346" y="2571750"/>
            <a:ext cx="2092960" cy="1542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Loans</a:t>
            </a:r>
          </a:p>
          <a:p>
            <a:pPr algn="ctr"/>
            <a:r>
              <a:rPr lang="en-US" dirty="0"/>
              <a:t>(Borrowed Money)</a:t>
            </a:r>
          </a:p>
        </p:txBody>
      </p:sp>
    </p:spTree>
    <p:extLst>
      <p:ext uri="{BB962C8B-B14F-4D97-AF65-F5344CB8AC3E}">
        <p14:creationId xmlns:p14="http://schemas.microsoft.com/office/powerpoint/2010/main" val="9226405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0F01-7CFF-D318-693F-F317BA99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C318A-B7E9-5A4E-AAF3-4BC124520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C000"/>
                </a:solidFill>
              </a:rPr>
              <a:t>Need-based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Federal Grants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Pell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SEOG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TEACH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State Grants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Institutional Grants</a:t>
            </a:r>
          </a:p>
        </p:txBody>
      </p:sp>
    </p:spTree>
    <p:extLst>
      <p:ext uri="{BB962C8B-B14F-4D97-AF65-F5344CB8AC3E}">
        <p14:creationId xmlns:p14="http://schemas.microsoft.com/office/powerpoint/2010/main" val="409503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0F01-7CFF-D318-693F-F317BA99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Student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C318A-B7E9-5A4E-AAF3-4BC124520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Types: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Federal Work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Regular Campus Employment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be used for personal expenses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not adversely affect grades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7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52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60" y="1029280"/>
            <a:ext cx="7093205" cy="36994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Money to help bridge the gap between the cost of education and what the family can pay.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of Financial Aid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Federal Government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where you live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Colleges and Universities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Organizations</a:t>
            </a: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6262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0F01-7CFF-D318-693F-F317BA99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Student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C318A-B7E9-5A4E-AAF3-4BC12452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544320"/>
            <a:ext cx="7772401" cy="3169707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alt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Federal Stafford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Subsidized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Unsubsidized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(anyone can borrow)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Freshmen - $3500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Sophomores - $4500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Juniors/Seniors - $5500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Additional Unsub $2000/year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 month Grace Period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 year Standard Repayment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98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C4932-4491-BEFF-78E4-F8AB37D8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Other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66B33-BFB0-BBD9-7EC4-446CD3EBF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Parent PLUS Loan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Alternative Loans – Private Lenders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Private Scholarships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Must be reported to the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Payment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Tax Credits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529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78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0EE9-61F9-497B-FD97-66D53CAE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E89B5-88D9-F8AC-0DD0-CBD20165A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605280"/>
            <a:ext cx="7772401" cy="31087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Net Price Calculators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Early Financial Aid Estimation Tool on every college website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Cost –Grants &amp; Scholarships = Net Price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Federal Student Aid Estimator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https://studentaid.gov/aid-estimator/</a:t>
            </a:r>
            <a:endParaRPr lang="en-US" sz="1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  <a:endParaRPr lang="en-US" alt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studentaid.ed.gov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consumerfinance.gov/paying-for-college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bigfuture.collegeboard.org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5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3AF5-74B4-52A9-A4B3-40F2D869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B529-3E7A-6ED8-0851-BD67A8D1B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290321"/>
            <a:ext cx="7883208" cy="34442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Susan Teerink</a:t>
            </a:r>
          </a:p>
          <a:p>
            <a:pPr marL="0" indent="0" algn="ctr">
              <a:buNone/>
            </a:pPr>
            <a:r>
              <a:rPr lang="en-US" sz="1400" dirty="0"/>
              <a:t>Associate Vice Provost for Financial Aid &amp; Enrollment Services</a:t>
            </a:r>
          </a:p>
          <a:p>
            <a:pPr marL="0" indent="0" algn="ctr">
              <a:buNone/>
            </a:pPr>
            <a:r>
              <a:rPr lang="en-US" sz="2000" dirty="0"/>
              <a:t>Office of Student Financial Aid</a:t>
            </a:r>
          </a:p>
          <a:p>
            <a:pPr marL="0" indent="0" algn="ctr">
              <a:buNone/>
            </a:pPr>
            <a:r>
              <a:rPr lang="en-US" sz="2000" dirty="0"/>
              <a:t>Marquette University </a:t>
            </a:r>
          </a:p>
          <a:p>
            <a:pPr marL="0" indent="0" algn="ctr">
              <a:buNone/>
            </a:pPr>
            <a:r>
              <a:rPr lang="en-US" sz="2000" dirty="0"/>
              <a:t>phone:  414.288.4000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marquettecentral@marquette.edu</a:t>
            </a:r>
            <a:endParaRPr lang="en-US" sz="20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2000" dirty="0"/>
              <a:t>Website:  </a:t>
            </a:r>
            <a:r>
              <a:rPr lang="en-US" sz="2000" dirty="0">
                <a:solidFill>
                  <a:srgbClr val="FFC000"/>
                </a:solidFill>
              </a:rPr>
              <a:t>Marquette.edu/mucentral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09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pic>
        <p:nvPicPr>
          <p:cNvPr id="9" name="Picture 3" descr="MU Logo-BTD-Centered-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22425"/>
            <a:ext cx="20669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4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Aid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4FB59-462E-09A5-2881-EBD41E132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Merit-based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/>
              <a:t>Awarded to students who demonstrate a high level of achievement in:  </a:t>
            </a:r>
            <a:br>
              <a:rPr lang="en-US" sz="1400" dirty="0"/>
            </a:br>
            <a:r>
              <a:rPr lang="en-US" sz="1400" dirty="0"/>
              <a:t> - academics</a:t>
            </a:r>
            <a:br>
              <a:rPr lang="en-US" sz="1400" dirty="0"/>
            </a:br>
            <a:r>
              <a:rPr lang="en-US" sz="1400" dirty="0"/>
              <a:t> - athletics</a:t>
            </a:r>
            <a:br>
              <a:rPr lang="en-US" sz="1400" dirty="0"/>
            </a:br>
            <a:r>
              <a:rPr lang="en-US" sz="1400" dirty="0"/>
              <a:t> - arts</a:t>
            </a:r>
            <a:br>
              <a:rPr lang="en-US" sz="1400" dirty="0"/>
            </a:br>
            <a:r>
              <a:rPr lang="en-US" sz="1400" dirty="0"/>
              <a:t> - leadership</a:t>
            </a:r>
          </a:p>
          <a:p>
            <a:r>
              <a:rPr lang="en-US" sz="1400" dirty="0"/>
              <a:t>Family financial information is not taken into consideration.</a:t>
            </a: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E7BE2-C1D2-D284-9681-ADBA1E1E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Need-based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E260F-2CA6-1F8E-E01A-B54BA31301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z="1500" dirty="0"/>
          </a:p>
          <a:p>
            <a:r>
              <a:rPr lang="en-US" sz="1500" dirty="0"/>
              <a:t>Awarded to students based on their demonstrated financial need.</a:t>
            </a:r>
          </a:p>
          <a:p>
            <a:r>
              <a:rPr lang="en-US" sz="1500" dirty="0"/>
              <a:t>Financial need is determined based on student and parent financial information from one or possibly two forms.</a:t>
            </a:r>
          </a:p>
          <a:p>
            <a:pPr lvl="1"/>
            <a:r>
              <a:rPr lang="en-US" sz="1500" dirty="0"/>
              <a:t>FAFSA</a:t>
            </a:r>
          </a:p>
          <a:p>
            <a:pPr lvl="1"/>
            <a:r>
              <a:rPr lang="en-US" sz="1500" dirty="0"/>
              <a:t>CSS Profile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304AB7-7BE5-1B7A-B9DB-8D75AA955817}"/>
              </a:ext>
            </a:extLst>
          </p:cNvPr>
          <p:cNvSpPr/>
          <p:nvPr/>
        </p:nvSpPr>
        <p:spPr>
          <a:xfrm>
            <a:off x="722312" y="1719263"/>
            <a:ext cx="3730626" cy="22729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A95F8F-8AD7-F2D2-4F2D-2195398EA8D2}"/>
              </a:ext>
            </a:extLst>
          </p:cNvPr>
          <p:cNvSpPr/>
          <p:nvPr/>
        </p:nvSpPr>
        <p:spPr>
          <a:xfrm>
            <a:off x="4645026" y="1719263"/>
            <a:ext cx="3775076" cy="22729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6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52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apply for Merit-base Aid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60" y="1029280"/>
            <a:ext cx="7093205" cy="36994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Merit-based application process varies by college or university: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consideration just by applying for admission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application (watch for different timelines and deadlines)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963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52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apply for Need-base Aid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60" y="1029280"/>
            <a:ext cx="7093205" cy="36994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File the FAFSA 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C00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Available December 31, 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2023 for the 2024-2025 academic year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Returning to October 1 for the 2025-2026 academic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Required of all schools where you want you child to be considered for need-based aid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Some schools may also require the CSS Profile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Utilized to award institutional aid at more selective private institutions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Some schools may have an institutional form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932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Applications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4FB59-462E-09A5-2881-EBD41E132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1269207"/>
            <a:ext cx="3775076" cy="479822"/>
          </a:xfrm>
        </p:spPr>
        <p:txBody>
          <a:bodyPr/>
          <a:lstStyle/>
          <a:p>
            <a:pPr algn="ctr"/>
            <a:r>
              <a:rPr lang="en-US" dirty="0"/>
              <a:t>FAFSA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674" y="1749029"/>
            <a:ext cx="3849687" cy="2693191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/>
              <a:t>Submitted by the parent(s) who provide the most financial support</a:t>
            </a:r>
          </a:p>
          <a:p>
            <a:r>
              <a:rPr lang="en-US" sz="1500" dirty="0"/>
              <a:t>Free</a:t>
            </a:r>
          </a:p>
          <a:p>
            <a:r>
              <a:rPr lang="en-US" sz="1500" dirty="0"/>
              <a:t>Both Student and Parent(s) must set up a Federal Student Aid Username and Password (FSAID)</a:t>
            </a:r>
          </a:p>
          <a:p>
            <a:r>
              <a:rPr lang="en-US" sz="1500" dirty="0"/>
              <a:t>Calculates the student’s SAI</a:t>
            </a:r>
          </a:p>
          <a:p>
            <a:r>
              <a:rPr lang="en-US" sz="1500" dirty="0"/>
              <a:t>Used to determine eligibility for federal, state and institutional aid</a:t>
            </a:r>
          </a:p>
          <a:p>
            <a:r>
              <a:rPr lang="en-US" sz="1500" dirty="0"/>
              <a:t>Submitted annually</a:t>
            </a: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E7BE2-C1D2-D284-9681-ADBA1E1E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3849687" cy="377429"/>
          </a:xfrm>
        </p:spPr>
        <p:txBody>
          <a:bodyPr/>
          <a:lstStyle/>
          <a:p>
            <a:pPr algn="ctr"/>
            <a:r>
              <a:rPr lang="en-US" dirty="0"/>
              <a:t>CSS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E260F-2CA6-1F8E-E01A-B54BA3130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749029"/>
            <a:ext cx="3849687" cy="2568971"/>
          </a:xfrm>
        </p:spPr>
        <p:txBody>
          <a:bodyPr/>
          <a:lstStyle/>
          <a:p>
            <a:endParaRPr lang="en-US" sz="1500" dirty="0"/>
          </a:p>
          <a:p>
            <a:r>
              <a:rPr lang="en-US" sz="1400" dirty="0"/>
              <a:t>Submitted by the custodial and some schools require non-custodial parent</a:t>
            </a:r>
          </a:p>
          <a:p>
            <a:r>
              <a:rPr lang="en-US" sz="1400" dirty="0"/>
              <a:t>$25 application fee for first schools and $16 for each additional school</a:t>
            </a:r>
          </a:p>
          <a:p>
            <a:r>
              <a:rPr lang="en-US" sz="1400" dirty="0"/>
              <a:t>Fee Waivers are available</a:t>
            </a:r>
          </a:p>
          <a:p>
            <a:r>
              <a:rPr lang="en-US" sz="1400" dirty="0"/>
              <a:t>Calculates an Estimated Contribution</a:t>
            </a:r>
          </a:p>
          <a:p>
            <a:r>
              <a:rPr lang="en-US" sz="1400" dirty="0"/>
              <a:t>Used to determine eligibility for institutional aid only</a:t>
            </a:r>
          </a:p>
          <a:p>
            <a:r>
              <a:rPr lang="en-US" sz="1400" dirty="0"/>
              <a:t>Varies; annually or first year only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D3E9F7-5E7E-932B-A127-011691A97663}"/>
              </a:ext>
            </a:extLst>
          </p:cNvPr>
          <p:cNvSpPr/>
          <p:nvPr/>
        </p:nvSpPr>
        <p:spPr>
          <a:xfrm>
            <a:off x="574674" y="1749029"/>
            <a:ext cx="3849687" cy="269319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47F5DA-3E9A-1D95-1967-E9D2339B780D}"/>
              </a:ext>
            </a:extLst>
          </p:cNvPr>
          <p:cNvSpPr/>
          <p:nvPr/>
        </p:nvSpPr>
        <p:spPr>
          <a:xfrm>
            <a:off x="4571999" y="1749029"/>
            <a:ext cx="3849689" cy="269319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5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FD0D-7914-38FB-054F-19F4723F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Completing the FAFSA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672C1-EDC9-D847-1DC2-EF397D5B6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To complete the FAFSA you will need to: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Apply for a FSA ID (Username and password)</a:t>
            </a:r>
          </a:p>
          <a:p>
            <a:pPr lvl="1"/>
            <a:r>
              <a:rPr lang="en-US" sz="1200" dirty="0"/>
              <a:t>Email addresses associated with FSA ID accounts must be unique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Parent(s) must have his/her own FSA 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FSA ID serves as electronic signatures for the FAFSA and Promissory notes</a:t>
            </a:r>
          </a:p>
          <a:p>
            <a:pPr marL="457200" lvl="1" indent="0" algn="ctr">
              <a:buNone/>
            </a:pPr>
            <a:r>
              <a:rPr lang="en-US" sz="14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https://studentaid.gov/fsa-id/create-account/launch</a:t>
            </a:r>
            <a:endParaRPr lang="en-US" sz="1400" dirty="0">
              <a:solidFill>
                <a:srgbClr val="FFC000"/>
              </a:solidFill>
            </a:endParaRPr>
          </a:p>
          <a:p>
            <a:pPr marL="457200" lvl="1" indent="0" algn="ctr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987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D441FF-44F7-BD96-2A03-571859E57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79498"/>
            <a:ext cx="4226560" cy="43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4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5C05-71A3-5691-A2CA-CC335EAE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Completing the FAFSA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7CBA-F58F-7F62-4EB5-CD5D57D9D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FAFSA is based on prior, prior year taxes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2024-2025 FAFSA is based on 2022 taxes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FAFSA is available on October 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2024-2025 is an exception to this timeline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FAFSA is student specific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Students must re-apply for aid every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Dependency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Student may list up to 20 schools</a:t>
            </a:r>
          </a:p>
        </p:txBody>
      </p:sp>
    </p:spTree>
    <p:extLst>
      <p:ext uri="{BB962C8B-B14F-4D97-AF65-F5344CB8AC3E}">
        <p14:creationId xmlns:p14="http://schemas.microsoft.com/office/powerpoint/2010/main" val="887336117"/>
      </p:ext>
    </p:extLst>
  </p:cSld>
  <p:clrMapOvr>
    <a:masterClrMapping/>
  </p:clrMapOvr>
</p:sld>
</file>

<file path=ppt/theme/theme1.xml><?xml version="1.0" encoding="utf-8"?>
<a:theme xmlns:a="http://schemas.openxmlformats.org/drawingml/2006/main" name="3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arquette Powerpoint Temp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  -  Read-Only" id="{E50E8A8B-1FC5-459C-BE38-5096EE8F1D21}" vid="{09324726-AD16-481A-83C2-C314BFA9000A}"/>
    </a:ext>
  </a:extLst>
</a:theme>
</file>

<file path=ppt/theme/theme9.xml><?xml version="1.0" encoding="utf-8"?>
<a:theme xmlns:a="http://schemas.openxmlformats.org/drawingml/2006/main" name="WashU Undergrad Admissions WashU Admissions Template">
  <a:themeElements>
    <a:clrScheme name="WUUA">
      <a:dk1>
        <a:srgbClr val="000000"/>
      </a:dk1>
      <a:lt1>
        <a:srgbClr val="FFFFFF"/>
      </a:lt1>
      <a:dk2>
        <a:srgbClr val="A51417"/>
      </a:dk2>
      <a:lt2>
        <a:srgbClr val="612426"/>
      </a:lt2>
      <a:accent1>
        <a:srgbClr val="007360"/>
      </a:accent1>
      <a:accent2>
        <a:srgbClr val="6C7373"/>
      </a:accent2>
      <a:accent3>
        <a:srgbClr val="D15F27"/>
      </a:accent3>
      <a:accent4>
        <a:srgbClr val="F8BE15"/>
      </a:accent4>
      <a:accent5>
        <a:srgbClr val="67C8C7"/>
      </a:accent5>
      <a:accent6>
        <a:srgbClr val="789B49"/>
      </a:accent6>
      <a:hlink>
        <a:srgbClr val="005F85"/>
      </a:hlink>
      <a:folHlink>
        <a:srgbClr val="173E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56848</TotalTime>
  <Words>967</Words>
  <Application>Microsoft Office PowerPoint</Application>
  <PresentationFormat>On-screen Show (16:9)</PresentationFormat>
  <Paragraphs>250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Courier New</vt:lpstr>
      <vt:lpstr>Wingdings</vt:lpstr>
      <vt:lpstr>3_Marquette PowerPoint temp v1</vt:lpstr>
      <vt:lpstr>7_Office Theme</vt:lpstr>
      <vt:lpstr>4_Office Theme</vt:lpstr>
      <vt:lpstr>5_Office Theme</vt:lpstr>
      <vt:lpstr>5_Marquette PowerPoint temp v1</vt:lpstr>
      <vt:lpstr>8_Office Theme</vt:lpstr>
      <vt:lpstr>Marquette Powerpoint Temp 16-9</vt:lpstr>
      <vt:lpstr>6_Office Theme</vt:lpstr>
      <vt:lpstr>WashU Undergrad Admissions WashU Admissions Template</vt:lpstr>
      <vt:lpstr>Understanding the Financial Aid Process</vt:lpstr>
      <vt:lpstr>What is Financial Aid?</vt:lpstr>
      <vt:lpstr>Types of Aid</vt:lpstr>
      <vt:lpstr>How to apply for Merit-base Aid</vt:lpstr>
      <vt:lpstr>How to apply for Need-base Aid</vt:lpstr>
      <vt:lpstr>Financial Aid Applications</vt:lpstr>
      <vt:lpstr>Completing the FAFSA</vt:lpstr>
      <vt:lpstr>PowerPoint Presentation</vt:lpstr>
      <vt:lpstr>Completing the FAFSA</vt:lpstr>
      <vt:lpstr>FAFSA Landing Page https://studentaid.gov/h/apply-for-aid/fafsa</vt:lpstr>
      <vt:lpstr>Whose Financial Information is required?</vt:lpstr>
      <vt:lpstr>What Financial Information is required?</vt:lpstr>
      <vt:lpstr>What happens after the FAFSA is filed?</vt:lpstr>
      <vt:lpstr>Determining Eligibility for Need-based Aid</vt:lpstr>
      <vt:lpstr>Determining Eligibility for Need-based Aid</vt:lpstr>
      <vt:lpstr>Examples of the “Math”</vt:lpstr>
      <vt:lpstr>Your student’s Financial Aid Award</vt:lpstr>
      <vt:lpstr>Grants</vt:lpstr>
      <vt:lpstr>Student Employment</vt:lpstr>
      <vt:lpstr>Student Loans</vt:lpstr>
      <vt:lpstr>Other Options</vt:lpstr>
      <vt:lpstr>Resources</vt:lpstr>
      <vt:lpstr>Additional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Frohmader</dc:creator>
  <cp:lastModifiedBy>Teerink, Susan</cp:lastModifiedBy>
  <cp:revision>364</cp:revision>
  <cp:lastPrinted>2018-02-06T21:37:42Z</cp:lastPrinted>
  <dcterms:created xsi:type="dcterms:W3CDTF">2014-09-15T16:14:32Z</dcterms:created>
  <dcterms:modified xsi:type="dcterms:W3CDTF">2023-11-27T14:25:17Z</dcterms:modified>
</cp:coreProperties>
</file>